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57" r:id="rId2"/>
    <p:sldId id="293" r:id="rId3"/>
    <p:sldId id="294" r:id="rId4"/>
    <p:sldId id="297" r:id="rId5"/>
    <p:sldId id="296" r:id="rId6"/>
    <p:sldId id="298" r:id="rId7"/>
    <p:sldId id="299" r:id="rId8"/>
    <p:sldId id="300" r:id="rId9"/>
    <p:sldId id="301" r:id="rId10"/>
    <p:sldId id="302" r:id="rId11"/>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4404"/>
    <a:srgbClr val="5F6F0F"/>
    <a:srgbClr val="718412"/>
    <a:srgbClr val="65741A"/>
    <a:srgbClr val="70811D"/>
    <a:srgbClr val="7B8D1F"/>
    <a:srgbClr val="839721"/>
    <a:srgbClr val="95AB25"/>
    <a:srgbClr val="BC5500"/>
    <a:srgbClr val="C45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88" autoAdjust="0"/>
    <p:restoredTop sz="94660"/>
  </p:normalViewPr>
  <p:slideViewPr>
    <p:cSldViewPr>
      <p:cViewPr varScale="1">
        <p:scale>
          <a:sx n="83" d="100"/>
          <a:sy n="83" d="100"/>
        </p:scale>
        <p:origin x="758" y="38"/>
      </p:cViewPr>
      <p:guideLst>
        <p:guide orient="horz" pos="2160"/>
        <p:guide pos="3839"/>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pes, Bob" userId="09e03008-2d75-42c7-a455-e4136bbd335c" providerId="ADAL" clId="{CB81145F-36F4-4024-932B-23C0411A3374}"/>
    <pc:docChg chg="custSel modSld">
      <pc:chgData name="Sipes, Bob" userId="09e03008-2d75-42c7-a455-e4136bbd335c" providerId="ADAL" clId="{CB81145F-36F4-4024-932B-23C0411A3374}" dt="2021-05-13T20:20:48.444" v="515" actId="207"/>
      <pc:docMkLst>
        <pc:docMk/>
      </pc:docMkLst>
      <pc:sldChg chg="modSp mod">
        <pc:chgData name="Sipes, Bob" userId="09e03008-2d75-42c7-a455-e4136bbd335c" providerId="ADAL" clId="{CB81145F-36F4-4024-932B-23C0411A3374}" dt="2021-05-11T19:30:57.999" v="407" actId="403"/>
        <pc:sldMkLst>
          <pc:docMk/>
          <pc:sldMk cId="3132881264" sldId="298"/>
        </pc:sldMkLst>
        <pc:spChg chg="mod">
          <ac:chgData name="Sipes, Bob" userId="09e03008-2d75-42c7-a455-e4136bbd335c" providerId="ADAL" clId="{CB81145F-36F4-4024-932B-23C0411A3374}" dt="2021-05-11T19:30:57.999" v="407" actId="403"/>
          <ac:spMkLst>
            <pc:docMk/>
            <pc:sldMk cId="3132881264" sldId="298"/>
            <ac:spMk id="7" creationId="{00000000-0000-0000-0000-000000000000}"/>
          </ac:spMkLst>
        </pc:spChg>
      </pc:sldChg>
      <pc:sldChg chg="modSp mod">
        <pc:chgData name="Sipes, Bob" userId="09e03008-2d75-42c7-a455-e4136bbd335c" providerId="ADAL" clId="{CB81145F-36F4-4024-932B-23C0411A3374}" dt="2021-05-11T19:33:01.706" v="449" actId="207"/>
        <pc:sldMkLst>
          <pc:docMk/>
          <pc:sldMk cId="2517081993" sldId="299"/>
        </pc:sldMkLst>
        <pc:spChg chg="mod">
          <ac:chgData name="Sipes, Bob" userId="09e03008-2d75-42c7-a455-e4136bbd335c" providerId="ADAL" clId="{CB81145F-36F4-4024-932B-23C0411A3374}" dt="2021-05-11T19:33:01.706" v="449" actId="207"/>
          <ac:spMkLst>
            <pc:docMk/>
            <pc:sldMk cId="2517081993" sldId="299"/>
            <ac:spMk id="7" creationId="{00000000-0000-0000-0000-000000000000}"/>
          </ac:spMkLst>
        </pc:spChg>
      </pc:sldChg>
      <pc:sldChg chg="modSp">
        <pc:chgData name="Sipes, Bob" userId="09e03008-2d75-42c7-a455-e4136bbd335c" providerId="ADAL" clId="{CB81145F-36F4-4024-932B-23C0411A3374}" dt="2021-05-11T19:33:32.539" v="452" actId="207"/>
        <pc:sldMkLst>
          <pc:docMk/>
          <pc:sldMk cId="2250426366" sldId="300"/>
        </pc:sldMkLst>
        <pc:spChg chg="mod">
          <ac:chgData name="Sipes, Bob" userId="09e03008-2d75-42c7-a455-e4136bbd335c" providerId="ADAL" clId="{CB81145F-36F4-4024-932B-23C0411A3374}" dt="2021-05-11T19:33:32.539" v="452" actId="207"/>
          <ac:spMkLst>
            <pc:docMk/>
            <pc:sldMk cId="2250426366" sldId="300"/>
            <ac:spMk id="7" creationId="{00000000-0000-0000-0000-000000000000}"/>
          </ac:spMkLst>
        </pc:spChg>
      </pc:sldChg>
      <pc:sldChg chg="modSp mod">
        <pc:chgData name="Sipes, Bob" userId="09e03008-2d75-42c7-a455-e4136bbd335c" providerId="ADAL" clId="{CB81145F-36F4-4024-932B-23C0411A3374}" dt="2021-05-13T20:20:48.444" v="515" actId="207"/>
        <pc:sldMkLst>
          <pc:docMk/>
          <pc:sldMk cId="1733270044" sldId="301"/>
        </pc:sldMkLst>
        <pc:spChg chg="mod">
          <ac:chgData name="Sipes, Bob" userId="09e03008-2d75-42c7-a455-e4136bbd335c" providerId="ADAL" clId="{CB81145F-36F4-4024-932B-23C0411A3374}" dt="2021-05-13T20:20:48.444" v="515" actId="207"/>
          <ac:spMkLst>
            <pc:docMk/>
            <pc:sldMk cId="1733270044" sldId="301"/>
            <ac:spMk id="7" creationId="{00000000-0000-0000-0000-000000000000}"/>
          </ac:spMkLst>
        </pc:spChg>
      </pc:sldChg>
    </pc:docChg>
  </pc:docChgLst>
  <pc:docChgLst>
    <pc:chgData name="Fred Zanto" userId="f712a48a66981e99" providerId="LiveId" clId="{496CBE15-257D-4DFC-9955-5B8F1F7012CF}"/>
    <pc:docChg chg="modSld">
      <pc:chgData name="Fred Zanto" userId="f712a48a66981e99" providerId="LiveId" clId="{496CBE15-257D-4DFC-9955-5B8F1F7012CF}" dt="2021-07-19T23:43:26.196" v="13" actId="20577"/>
      <pc:docMkLst>
        <pc:docMk/>
      </pc:docMkLst>
      <pc:sldChg chg="modSp mod">
        <pc:chgData name="Fred Zanto" userId="f712a48a66981e99" providerId="LiveId" clId="{496CBE15-257D-4DFC-9955-5B8F1F7012CF}" dt="2021-07-19T23:43:26.196" v="13" actId="20577"/>
        <pc:sldMkLst>
          <pc:docMk/>
          <pc:sldMk cId="2517081993" sldId="299"/>
        </pc:sldMkLst>
        <pc:spChg chg="mod">
          <ac:chgData name="Fred Zanto" userId="f712a48a66981e99" providerId="LiveId" clId="{496CBE15-257D-4DFC-9955-5B8F1F7012CF}" dt="2021-07-19T23:43:26.196" v="13" actId="20577"/>
          <ac:spMkLst>
            <pc:docMk/>
            <pc:sldMk cId="2517081993" sldId="299"/>
            <ac:spMk id="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5B4EDC-59C0-49C7-8ADA-5A781B329E02}" type="datetimeFigureOut">
              <a:rPr lang="en-US"/>
              <a:t>7/19/2021</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429053-DC2A-4342-ADD4-2FD729D91E2C}" type="slidenum">
              <a:rPr/>
              <a:t>‹#›</a:t>
            </a:fld>
            <a:endParaRPr/>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D8D46A-B586-417D-BFBD-8C8FE0AAF762}" type="datetimeFigureOut">
              <a:rPr lang="en-US"/>
              <a:t>7/19/2021</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BA5BD7-F043-4D1B-AA17-CD412FC534DE}" type="slidenum">
              <a:rPr/>
              <a:t>‹#›</a:t>
            </a:fld>
            <a:endParaRPr/>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E2E8FF-3D0C-9D4D-B4D1-3089215958A5}" type="slidenum">
              <a:rPr lang="en-US" smtClean="0"/>
              <a:pPr/>
              <a:t>2</a:t>
            </a:fld>
            <a:endParaRPr lang="en-US"/>
          </a:p>
        </p:txBody>
      </p:sp>
    </p:spTree>
    <p:extLst>
      <p:ext uri="{BB962C8B-B14F-4D97-AF65-F5344CB8AC3E}">
        <p14:creationId xmlns:p14="http://schemas.microsoft.com/office/powerpoint/2010/main" val="2574462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E2E8FF-3D0C-9D4D-B4D1-3089215958A5}" type="slidenum">
              <a:rPr lang="en-US" smtClean="0"/>
              <a:pPr/>
              <a:t>3</a:t>
            </a:fld>
            <a:endParaRPr lang="en-US"/>
          </a:p>
        </p:txBody>
      </p:sp>
    </p:spTree>
    <p:extLst>
      <p:ext uri="{BB962C8B-B14F-4D97-AF65-F5344CB8AC3E}">
        <p14:creationId xmlns:p14="http://schemas.microsoft.com/office/powerpoint/2010/main" val="600738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E2E8FF-3D0C-9D4D-B4D1-3089215958A5}" type="slidenum">
              <a:rPr lang="en-US" smtClean="0"/>
              <a:pPr/>
              <a:t>4</a:t>
            </a:fld>
            <a:endParaRPr lang="en-US"/>
          </a:p>
        </p:txBody>
      </p:sp>
    </p:spTree>
    <p:extLst>
      <p:ext uri="{BB962C8B-B14F-4D97-AF65-F5344CB8AC3E}">
        <p14:creationId xmlns:p14="http://schemas.microsoft.com/office/powerpoint/2010/main" val="100033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E2E8FF-3D0C-9D4D-B4D1-3089215958A5}" type="slidenum">
              <a:rPr lang="en-US" smtClean="0"/>
              <a:pPr/>
              <a:t>5</a:t>
            </a:fld>
            <a:endParaRPr lang="en-US"/>
          </a:p>
        </p:txBody>
      </p:sp>
    </p:spTree>
    <p:extLst>
      <p:ext uri="{BB962C8B-B14F-4D97-AF65-F5344CB8AC3E}">
        <p14:creationId xmlns:p14="http://schemas.microsoft.com/office/powerpoint/2010/main" val="18667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E2E8FF-3D0C-9D4D-B4D1-3089215958A5}" type="slidenum">
              <a:rPr lang="en-US" smtClean="0"/>
              <a:pPr/>
              <a:t>6</a:t>
            </a:fld>
            <a:endParaRPr lang="en-US"/>
          </a:p>
        </p:txBody>
      </p:sp>
    </p:spTree>
    <p:extLst>
      <p:ext uri="{BB962C8B-B14F-4D97-AF65-F5344CB8AC3E}">
        <p14:creationId xmlns:p14="http://schemas.microsoft.com/office/powerpoint/2010/main" val="1427113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E2E8FF-3D0C-9D4D-B4D1-3089215958A5}" type="slidenum">
              <a:rPr lang="en-US" smtClean="0"/>
              <a:pPr/>
              <a:t>7</a:t>
            </a:fld>
            <a:endParaRPr lang="en-US"/>
          </a:p>
        </p:txBody>
      </p:sp>
    </p:spTree>
    <p:extLst>
      <p:ext uri="{BB962C8B-B14F-4D97-AF65-F5344CB8AC3E}">
        <p14:creationId xmlns:p14="http://schemas.microsoft.com/office/powerpoint/2010/main" val="393733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E2E8FF-3D0C-9D4D-B4D1-3089215958A5}" type="slidenum">
              <a:rPr lang="en-US" smtClean="0"/>
              <a:pPr/>
              <a:t>8</a:t>
            </a:fld>
            <a:endParaRPr lang="en-US"/>
          </a:p>
        </p:txBody>
      </p:sp>
    </p:spTree>
    <p:extLst>
      <p:ext uri="{BB962C8B-B14F-4D97-AF65-F5344CB8AC3E}">
        <p14:creationId xmlns:p14="http://schemas.microsoft.com/office/powerpoint/2010/main" val="2227646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E2E8FF-3D0C-9D4D-B4D1-3089215958A5}" type="slidenum">
              <a:rPr lang="en-US" smtClean="0"/>
              <a:pPr/>
              <a:t>9</a:t>
            </a:fld>
            <a:endParaRPr lang="en-US"/>
          </a:p>
        </p:txBody>
      </p:sp>
    </p:spTree>
    <p:extLst>
      <p:ext uri="{BB962C8B-B14F-4D97-AF65-F5344CB8AC3E}">
        <p14:creationId xmlns:p14="http://schemas.microsoft.com/office/powerpoint/2010/main" val="3414086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E2E8FF-3D0C-9D4D-B4D1-3089215958A5}" type="slidenum">
              <a:rPr lang="en-US" smtClean="0"/>
              <a:pPr/>
              <a:t>10</a:t>
            </a:fld>
            <a:endParaRPr lang="en-US"/>
          </a:p>
        </p:txBody>
      </p:sp>
    </p:spTree>
    <p:extLst>
      <p:ext uri="{BB962C8B-B14F-4D97-AF65-F5344CB8AC3E}">
        <p14:creationId xmlns:p14="http://schemas.microsoft.com/office/powerpoint/2010/main" val="2177702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1" name="diagonals"/>
          <p:cNvGrpSpPr/>
          <p:nvPr/>
        </p:nvGrpSpPr>
        <p:grpSpPr>
          <a:xfrm>
            <a:off x="7516443" y="4145281"/>
            <a:ext cx="4686117" cy="2731407"/>
            <a:chOff x="5638800" y="3108960"/>
            <a:chExt cx="3515503" cy="2048555"/>
          </a:xfrm>
        </p:grpSpPr>
        <p:cxnSp>
          <p:nvCxnSpPr>
            <p:cNvPr id="14" name="Straight Connector 13"/>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 name="bottom lines"/>
          <p:cNvGrpSpPr/>
          <p:nvPr/>
        </p:nvGrpSpPr>
        <p:grpSpPr>
          <a:xfrm>
            <a:off x="-8916" y="6057149"/>
            <a:ext cx="5498726" cy="820207"/>
            <a:chOff x="-6689" y="4553748"/>
            <a:chExt cx="4125119" cy="615155"/>
          </a:xfrm>
        </p:grpSpPr>
        <p:sp>
          <p:nvSpPr>
            <p:cNvPr id="9" name="Freeform 8"/>
            <p:cNvSpPr/>
            <p:nvPr/>
          </p:nvSpPr>
          <p:spPr>
            <a:xfrm rot="16200000">
              <a:off x="1754302" y="2802395"/>
              <a:ext cx="612775" cy="411548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4115481 h 4115481"/>
                <a:gd name="connsiteX1" fmla="*/ 612775 w 612775"/>
                <a:gd name="connsiteY1" fmla="*/ 3180443 h 4115481"/>
                <a:gd name="connsiteX2" fmla="*/ 612775 w 612775"/>
                <a:gd name="connsiteY2" fmla="*/ 0 h 4115481"/>
              </a:gdLst>
              <a:ahLst/>
              <a:cxnLst>
                <a:cxn ang="0">
                  <a:pos x="connsiteX0" y="connsiteY0"/>
                </a:cxn>
                <a:cxn ang="0">
                  <a:pos x="connsiteX1" y="connsiteY1"/>
                </a:cxn>
                <a:cxn ang="0">
                  <a:pos x="connsiteX2" y="connsiteY2"/>
                </a:cxn>
              </a:cxnLst>
              <a:rect l="l" t="t" r="r" b="b"/>
              <a:pathLst>
                <a:path w="612775" h="4115481">
                  <a:moveTo>
                    <a:pt x="0" y="4115481"/>
                  </a:moveTo>
                  <a:lnTo>
                    <a:pt x="612775" y="3180443"/>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0" name="Freeform 9"/>
            <p:cNvSpPr/>
            <p:nvPr/>
          </p:nvSpPr>
          <p:spPr>
            <a:xfrm rot="16200000">
              <a:off x="1604659" y="3152814"/>
              <a:ext cx="410751" cy="3621427"/>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 name="connsiteX0" fmla="*/ 0 w 410751"/>
                <a:gd name="connsiteY0" fmla="*/ 3614170 h 3614170"/>
                <a:gd name="connsiteX1" fmla="*/ 410751 w 410751"/>
                <a:gd name="connsiteY1" fmla="*/ 2990994 h 3614170"/>
                <a:gd name="connsiteX2" fmla="*/ 405947 w 410751"/>
                <a:gd name="connsiteY2" fmla="*/ 0 h 3614170"/>
                <a:gd name="connsiteX0" fmla="*/ 0 w 410751"/>
                <a:gd name="connsiteY0" fmla="*/ 3621427 h 3621427"/>
                <a:gd name="connsiteX1" fmla="*/ 410751 w 410751"/>
                <a:gd name="connsiteY1" fmla="*/ 2998251 h 3621427"/>
                <a:gd name="connsiteX2" fmla="*/ 405947 w 410751"/>
                <a:gd name="connsiteY2" fmla="*/ 0 h 3621427"/>
              </a:gdLst>
              <a:ahLst/>
              <a:cxnLst>
                <a:cxn ang="0">
                  <a:pos x="connsiteX0" y="connsiteY0"/>
                </a:cxn>
                <a:cxn ang="0">
                  <a:pos x="connsiteX1" y="connsiteY1"/>
                </a:cxn>
                <a:cxn ang="0">
                  <a:pos x="connsiteX2" y="connsiteY2"/>
                </a:cxn>
              </a:cxnLst>
              <a:rect l="l" t="t" r="r" b="b"/>
              <a:pathLst>
                <a:path w="410751" h="3621427">
                  <a:moveTo>
                    <a:pt x="0" y="3621427"/>
                  </a:moveTo>
                  <a:lnTo>
                    <a:pt x="410751" y="2998251"/>
                  </a:lnTo>
                  <a:cubicBezTo>
                    <a:pt x="410359" y="2065358"/>
                    <a:pt x="406339" y="932893"/>
                    <a:pt x="405947" y="0"/>
                  </a:cubicBez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Freeform 10"/>
            <p:cNvSpPr/>
            <p:nvPr/>
          </p:nvSpPr>
          <p:spPr>
            <a:xfrm rot="16200000">
              <a:off x="1462308" y="3453376"/>
              <a:ext cx="241768" cy="31797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 name="connsiteX0" fmla="*/ 0 w 241768"/>
                <a:gd name="connsiteY0" fmla="*/ 3179761 h 3179761"/>
                <a:gd name="connsiteX1" fmla="*/ 238919 w 241768"/>
                <a:gd name="connsiteY1" fmla="*/ 2819370 h 3179761"/>
                <a:gd name="connsiteX2" fmla="*/ 241754 w 241768"/>
                <a:gd name="connsiteY2" fmla="*/ 0 h 3179761"/>
              </a:gdLst>
              <a:ahLst/>
              <a:cxnLst>
                <a:cxn ang="0">
                  <a:pos x="connsiteX0" y="connsiteY0"/>
                </a:cxn>
                <a:cxn ang="0">
                  <a:pos x="connsiteX1" y="connsiteY1"/>
                </a:cxn>
                <a:cxn ang="0">
                  <a:pos x="connsiteX2" y="connsiteY2"/>
                </a:cxn>
              </a:cxnLst>
              <a:rect l="l" t="t" r="r" b="b"/>
              <a:pathLst>
                <a:path w="241768" h="3179761">
                  <a:moveTo>
                    <a:pt x="0" y="3179761"/>
                  </a:moveTo>
                  <a:lnTo>
                    <a:pt x="238919" y="2819370"/>
                  </a:lnTo>
                  <a:cubicBezTo>
                    <a:pt x="238654" y="1947313"/>
                    <a:pt x="242019" y="872057"/>
                    <a:pt x="241754"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Title 1"/>
          <p:cNvSpPr>
            <a:spLocks noGrp="1"/>
          </p:cNvSpPr>
          <p:nvPr>
            <p:ph type="ctrTitle"/>
          </p:nvPr>
        </p:nvSpPr>
        <p:spPr>
          <a:xfrm>
            <a:off x="1625176" y="584200"/>
            <a:ext cx="8735325" cy="2000251"/>
          </a:xfrm>
        </p:spPr>
        <p:txBody>
          <a:bodyPr>
            <a:norm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625176" y="2616200"/>
            <a:ext cx="8735325" cy="1752600"/>
          </a:xfrm>
        </p:spPr>
        <p:txBody>
          <a:bodyPr>
            <a:normAutofit/>
          </a:bodyPr>
          <a:lstStyle>
            <a:lvl1pPr marL="0" indent="0" algn="l">
              <a:spcBef>
                <a:spcPts val="0"/>
              </a:spcBef>
              <a:buNone/>
              <a:defRPr sz="2800" cap="all" spc="200" baseline="0">
                <a:solidFill>
                  <a:schemeClr val="accent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
        <p:nvSpPr>
          <p:cNvPr id="22" name="Date Placeholder 21"/>
          <p:cNvSpPr>
            <a:spLocks noGrp="1"/>
          </p:cNvSpPr>
          <p:nvPr>
            <p:ph type="dt" sz="half" idx="10"/>
          </p:nvPr>
        </p:nvSpPr>
        <p:spPr/>
        <p:txBody>
          <a:bodyPr/>
          <a:lstStyle/>
          <a:p>
            <a:fld id="{F0DFD029-FB74-4578-B929-F66AA97659CA}" type="datetimeFigureOut">
              <a:rPr lang="en-US"/>
              <a:t>7/19/2021</a:t>
            </a:fld>
            <a:endParaRPr/>
          </a:p>
        </p:txBody>
      </p:sp>
      <p:sp>
        <p:nvSpPr>
          <p:cNvPr id="23" name="Footer Placeholder 22"/>
          <p:cNvSpPr>
            <a:spLocks noGrp="1"/>
          </p:cNvSpPr>
          <p:nvPr>
            <p:ph type="ftr" sz="quarter" idx="11"/>
          </p:nvPr>
        </p:nvSpPr>
        <p:spPr/>
        <p:txBody>
          <a:bodyPr/>
          <a:lstStyle/>
          <a:p>
            <a:endParaRPr/>
          </a:p>
        </p:txBody>
      </p:sp>
      <p:sp>
        <p:nvSpPr>
          <p:cNvPr id="24" name="Slide Number Placeholder 23"/>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84748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7/19/2021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99667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584200"/>
            <a:ext cx="2742486" cy="55880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8882" y="584200"/>
            <a:ext cx="7414869" cy="55880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7/19/2021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59588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7/19/2021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40676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1" name="diagonals"/>
          <p:cNvGrpSpPr/>
          <p:nvPr/>
        </p:nvGrpSpPr>
        <p:grpSpPr>
          <a:xfrm>
            <a:off x="7516443" y="4145281"/>
            <a:ext cx="4686117" cy="2731407"/>
            <a:chOff x="5638800" y="3108960"/>
            <a:chExt cx="3515503" cy="2048555"/>
          </a:xfrm>
        </p:grpSpPr>
        <p:cxnSp>
          <p:nvCxnSpPr>
            <p:cNvPr id="12" name="Straight Connector 11"/>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a:xfrm>
            <a:off x="1625177" y="2209801"/>
            <a:ext cx="8938472" cy="2764335"/>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625176" y="4951266"/>
            <a:ext cx="7069519" cy="1220933"/>
          </a:xfrm>
        </p:spPr>
        <p:txBody>
          <a:bodyPr anchor="t">
            <a:normAutofit/>
          </a:bodyPr>
          <a:lstStyle>
            <a:lvl1pPr marL="0" indent="0">
              <a:spcBef>
                <a:spcPts val="0"/>
              </a:spcBef>
              <a:buNone/>
              <a:defRPr sz="2800" cap="all" spc="200" baseline="0">
                <a:solidFill>
                  <a:schemeClr val="accent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DFD029-FB74-4578-B929-F66AA97659CA}" type="datetimeFigureOut">
              <a:rPr lang="en-US"/>
              <a:t>7/19/2021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361633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3" y="1706880"/>
            <a:ext cx="5078677" cy="446532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00707" y="1706880"/>
            <a:ext cx="5078677" cy="446532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0DFD029-FB74-4578-B929-F66AA97659CA}" type="datetimeFigureOut">
              <a:rPr lang="en-US"/>
              <a:t>7/19/2021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355764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8883" y="1701800"/>
            <a:ext cx="5082740" cy="914400"/>
          </a:xfrm>
        </p:spPr>
        <p:txBody>
          <a:bodyPr anchor="b">
            <a:normAutofit/>
          </a:bodyPr>
          <a:lstStyle>
            <a:lvl1pPr marL="0" indent="0">
              <a:spcBef>
                <a:spcPts val="0"/>
              </a:spcBef>
              <a:buNone/>
              <a:defRPr sz="2800" b="0" cap="all" spc="200" baseline="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218883" y="2717800"/>
            <a:ext cx="5078677" cy="3454400"/>
          </a:xfrm>
        </p:spPr>
        <p:txBody>
          <a:bodyPr>
            <a:noAutofit/>
          </a:bodyPr>
          <a:lstStyle>
            <a:lvl1pPr>
              <a:defRPr sz="2800"/>
            </a:lvl1pPr>
            <a:lvl2pPr>
              <a:defRPr sz="2400"/>
            </a:lvl2pPr>
            <a:lvl3pPr>
              <a:defRPr sz="2000"/>
            </a:lvl3pPr>
            <a:lvl4pPr>
              <a:defRPr sz="2000"/>
            </a:lvl4pPr>
            <a:lvl5pPr>
              <a:defRPr sz="2000"/>
            </a:lvl5pPr>
            <a:lvl6pPr>
              <a:defRPr sz="2000"/>
            </a:lvl6pPr>
            <a:lvl7pPr>
              <a:defRPr sz="2000" baseline="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96644" y="1701800"/>
            <a:ext cx="5082740" cy="914400"/>
          </a:xfrm>
        </p:spPr>
        <p:txBody>
          <a:bodyPr anchor="b">
            <a:normAutofit/>
          </a:bodyPr>
          <a:lstStyle>
            <a:lvl1pPr marL="0" indent="0">
              <a:spcBef>
                <a:spcPts val="0"/>
              </a:spcBef>
              <a:buNone/>
              <a:defRPr sz="2800" b="0" cap="all" spc="200" baseline="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500707" y="2717800"/>
            <a:ext cx="5078677" cy="3454400"/>
          </a:xfrm>
        </p:spPr>
        <p:txBody>
          <a:bodyPr>
            <a:noAutofit/>
          </a:bodyPr>
          <a:lstStyle>
            <a:lvl1pPr>
              <a:defRPr sz="2800"/>
            </a:lvl1pPr>
            <a:lvl2pPr>
              <a:defRPr sz="2400"/>
            </a:lvl2pPr>
            <a:lvl3pPr>
              <a:defRPr sz="2000"/>
            </a:lvl3pPr>
            <a:lvl4pPr>
              <a:defRPr sz="2000"/>
            </a:lvl4pPr>
            <a:lvl5pPr>
              <a:defRPr sz="2000"/>
            </a:lvl5pPr>
            <a:lvl6pPr>
              <a:defRPr sz="2000" baseline="0"/>
            </a:lvl6pPr>
            <a:lvl7pPr>
              <a:defRPr sz="2000" baseline="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F0DFD029-FB74-4578-B929-F66AA97659CA}" type="datetimeFigureOut">
              <a:rPr lang="en-US"/>
              <a:t>7/19/2021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59538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F0DFD029-FB74-4578-B929-F66AA97659CA}" type="datetimeFigureOut">
              <a:rPr lang="en-US"/>
              <a:t>7/19/2021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51522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FD029-FB74-4578-B929-F66AA97659CA}" type="datetimeFigureOut">
              <a:rPr lang="en-US"/>
              <a:t>7/19/2021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217247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8882" y="1701800"/>
            <a:ext cx="4062942" cy="2438400"/>
          </a:xfrm>
        </p:spPr>
        <p:txBody>
          <a:bodyPr anchor="b">
            <a:normAutofit/>
          </a:bodyPr>
          <a:lstStyle>
            <a:lvl1pPr algn="l">
              <a:defRPr sz="2800" b="0" cap="all" spc="200" baseline="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1218882" y="4241800"/>
            <a:ext cx="4062942" cy="1930400"/>
          </a:xfrm>
        </p:spPr>
        <p:txBody>
          <a:bodyPr>
            <a:normAutofit/>
          </a:bodyPr>
          <a:lstStyle>
            <a:lvl1pPr marL="0" indent="0">
              <a:buNone/>
              <a:defRPr sz="20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3" name="Content Placeholder 2"/>
          <p:cNvSpPr>
            <a:spLocks noGrp="1"/>
          </p:cNvSpPr>
          <p:nvPr>
            <p:ph idx="1"/>
          </p:nvPr>
        </p:nvSpPr>
        <p:spPr>
          <a:xfrm>
            <a:off x="5484971" y="584200"/>
            <a:ext cx="6094413" cy="5588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0DFD029-FB74-4578-B929-F66AA97659CA}" type="datetimeFigureOut">
              <a:rPr lang="en-US"/>
              <a:t>7/19/2021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61813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8882" y="1701800"/>
            <a:ext cx="4062942" cy="2438400"/>
          </a:xfrm>
        </p:spPr>
        <p:txBody>
          <a:bodyPr anchor="b">
            <a:normAutofit/>
          </a:bodyPr>
          <a:lstStyle>
            <a:lvl1pPr algn="l">
              <a:defRPr sz="2800" b="0" cap="all" spc="200" baseline="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1218882" y="4241800"/>
            <a:ext cx="4062942" cy="1930400"/>
          </a:xfrm>
        </p:spPr>
        <p:txBody>
          <a:bodyPr>
            <a:normAutofit/>
          </a:bodyPr>
          <a:lstStyle>
            <a:lvl1pPr marL="0" indent="0">
              <a:buNone/>
              <a:defRPr sz="20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484971" y="584200"/>
            <a:ext cx="6094413" cy="5588000"/>
          </a:xfrm>
          <a:ln w="12700">
            <a:solidFill>
              <a:schemeClr val="bg1">
                <a:lumMod val="75000"/>
                <a:lumOff val="25000"/>
              </a:schemeClr>
            </a:solidFill>
            <a:miter lim="800000"/>
          </a:ln>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5" name="Date Placeholder 4"/>
          <p:cNvSpPr>
            <a:spLocks noGrp="1"/>
          </p:cNvSpPr>
          <p:nvPr>
            <p:ph type="dt" sz="half" idx="10"/>
          </p:nvPr>
        </p:nvSpPr>
        <p:spPr/>
        <p:txBody>
          <a:bodyPr/>
          <a:lstStyle/>
          <a:p>
            <a:fld id="{F0DFD029-FB74-4578-B929-F66AA97659CA}" type="datetimeFigureOut">
              <a:rPr lang="en-US"/>
              <a:t>7/19/2021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422343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100000"/>
                <a:shade val="0"/>
                <a:satMod val="100000"/>
              </a:schemeClr>
            </a:gs>
            <a:gs pos="85000">
              <a:schemeClr val="bg2">
                <a:tint val="100000"/>
                <a:shade val="30000"/>
                <a:satMod val="100000"/>
              </a:schemeClr>
            </a:gs>
            <a:gs pos="100000">
              <a:schemeClr val="bg2">
                <a:shade val="60000"/>
                <a:satMod val="100000"/>
              </a:schemeClr>
            </a:gs>
          </a:gsLst>
          <a:lin ang="3600000" scaled="0"/>
          <a:tileRect/>
        </a:gradFill>
        <a:effectLst/>
      </p:bgPr>
    </p:bg>
    <p:spTree>
      <p:nvGrpSpPr>
        <p:cNvPr id="1" name=""/>
        <p:cNvGrpSpPr/>
        <p:nvPr/>
      </p:nvGrpSpPr>
      <p:grpSpPr>
        <a:xfrm>
          <a:off x="0" y="0"/>
          <a:ext cx="0" cy="0"/>
          <a:chOff x="0" y="0"/>
          <a:chExt cx="0" cy="0"/>
        </a:xfrm>
      </p:grpSpPr>
      <p:grpSp>
        <p:nvGrpSpPr>
          <p:cNvPr id="15" name="left lines"/>
          <p:cNvGrpSpPr/>
          <p:nvPr/>
        </p:nvGrpSpPr>
        <p:grpSpPr>
          <a:xfrm>
            <a:off x="-15870" y="-3174"/>
            <a:ext cx="819993" cy="5229225"/>
            <a:chOff x="-11906" y="-2381"/>
            <a:chExt cx="615155" cy="3921919"/>
          </a:xfrm>
        </p:grpSpPr>
        <p:sp>
          <p:nvSpPr>
            <p:cNvPr id="10" name="Freeform 9"/>
            <p:cNvSpPr/>
            <p:nvPr/>
          </p:nvSpPr>
          <p:spPr>
            <a:xfrm>
              <a:off x="-9526" y="0"/>
              <a:ext cx="612775" cy="3919538"/>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Lst>
              <a:ahLst/>
              <a:cxnLst>
                <a:cxn ang="0">
                  <a:pos x="connsiteX0" y="connsiteY0"/>
                </a:cxn>
                <a:cxn ang="0">
                  <a:pos x="connsiteX1" y="connsiteY1"/>
                </a:cxn>
                <a:cxn ang="0">
                  <a:pos x="connsiteX2" y="connsiteY2"/>
                </a:cxn>
              </a:cxnLst>
              <a:rect l="l" t="t" r="r" b="b"/>
              <a:pathLst>
                <a:path w="612775" h="3919538">
                  <a:moveTo>
                    <a:pt x="0" y="3919538"/>
                  </a:moveTo>
                  <a:lnTo>
                    <a:pt x="612775" y="2984500"/>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Freeform 10"/>
            <p:cNvSpPr/>
            <p:nvPr/>
          </p:nvSpPr>
          <p:spPr>
            <a:xfrm>
              <a:off x="-11906" y="0"/>
              <a:ext cx="410751" cy="3421856"/>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Lst>
              <a:ahLst/>
              <a:cxnLst>
                <a:cxn ang="0">
                  <a:pos x="connsiteX0" y="connsiteY0"/>
                </a:cxn>
                <a:cxn ang="0">
                  <a:pos x="connsiteX1" y="connsiteY1"/>
                </a:cxn>
                <a:cxn ang="0">
                  <a:pos x="connsiteX2" y="connsiteY2"/>
                </a:cxn>
              </a:cxnLst>
              <a:rect l="l" t="t" r="r" b="b"/>
              <a:pathLst>
                <a:path w="410751" h="3421856">
                  <a:moveTo>
                    <a:pt x="0" y="3421856"/>
                  </a:moveTo>
                  <a:lnTo>
                    <a:pt x="410751" y="2798680"/>
                  </a:lnTo>
                  <a:lnTo>
                    <a:pt x="409575" y="0"/>
                  </a:ln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Freeform 13"/>
            <p:cNvSpPr/>
            <p:nvPr/>
          </p:nvSpPr>
          <p:spPr>
            <a:xfrm>
              <a:off x="-7144" y="-2381"/>
              <a:ext cx="238919" cy="29765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Lst>
              <a:ahLst/>
              <a:cxnLst>
                <a:cxn ang="0">
                  <a:pos x="connsiteX0" y="connsiteY0"/>
                </a:cxn>
                <a:cxn ang="0">
                  <a:pos x="connsiteX1" y="connsiteY1"/>
                </a:cxn>
                <a:cxn ang="0">
                  <a:pos x="connsiteX2" y="connsiteY2"/>
                </a:cxn>
              </a:cxnLst>
              <a:rect l="l" t="t" r="r" b="b"/>
              <a:pathLst>
                <a:path w="238919" h="2976561">
                  <a:moveTo>
                    <a:pt x="0" y="2976561"/>
                  </a:moveTo>
                  <a:lnTo>
                    <a:pt x="238919" y="2616170"/>
                  </a:lnTo>
                  <a:cubicBezTo>
                    <a:pt x="238654" y="1744113"/>
                    <a:pt x="238390" y="872057"/>
                    <a:pt x="238125"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218883" y="274637"/>
            <a:ext cx="10360501" cy="1223963"/>
          </a:xfrm>
          <a:prstGeom prst="rect">
            <a:avLst/>
          </a:prstGeom>
        </p:spPr>
        <p:txBody>
          <a:bodyPr vert="horz" lIns="121899" tIns="60949" rIns="121899" bIns="60949"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701797"/>
            <a:ext cx="10360501" cy="4462272"/>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18882" y="6356352"/>
            <a:ext cx="2234618" cy="365125"/>
          </a:xfrm>
          <a:prstGeom prst="rect">
            <a:avLst/>
          </a:prstGeom>
        </p:spPr>
        <p:txBody>
          <a:bodyPr vert="horz" lIns="121899" tIns="60949" rIns="121899" bIns="60949" rtlCol="0" anchor="ctr"/>
          <a:lstStyle>
            <a:lvl1pPr algn="l">
              <a:defRPr sz="1200">
                <a:solidFill>
                  <a:schemeClr val="tx1">
                    <a:tint val="75000"/>
                  </a:schemeClr>
                </a:solidFill>
              </a:defRPr>
            </a:lvl1pPr>
          </a:lstStyle>
          <a:p>
            <a:fld id="{F0DFD029-FB74-4578-B929-F66AA97659CA}" type="datetimeFigureOut">
              <a:rPr lang="en-US"/>
              <a:pPr/>
              <a:t>7/19/2021</a:t>
            </a:fld>
            <a:endParaRPr/>
          </a:p>
        </p:txBody>
      </p:sp>
      <p:sp>
        <p:nvSpPr>
          <p:cNvPr id="5" name="Footer Placeholder 4"/>
          <p:cNvSpPr>
            <a:spLocks noGrp="1"/>
          </p:cNvSpPr>
          <p:nvPr>
            <p:ph type="ftr" sz="quarter" idx="3"/>
          </p:nvPr>
        </p:nvSpPr>
        <p:spPr>
          <a:xfrm>
            <a:off x="3453501" y="6356352"/>
            <a:ext cx="5281824" cy="365125"/>
          </a:xfrm>
          <a:prstGeom prst="rect">
            <a:avLst/>
          </a:prstGeom>
        </p:spPr>
        <p:txBody>
          <a:bodyPr vert="horz" lIns="121899" tIns="60949" rIns="121899" bIns="60949" rtlCol="0" anchor="ctr"/>
          <a:lstStyle>
            <a:lvl1pPr algn="ctr">
              <a:defRPr sz="12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10563649" y="6356352"/>
            <a:ext cx="1015735" cy="365125"/>
          </a:xfrm>
          <a:prstGeom prst="rect">
            <a:avLst/>
          </a:prstGeom>
        </p:spPr>
        <p:txBody>
          <a:bodyPr vert="horz" lIns="121899" tIns="60949" rIns="121899" bIns="60949" rtlCol="0" anchor="ctr"/>
          <a:lstStyle>
            <a:lvl1pPr algn="r">
              <a:defRPr sz="1200">
                <a:solidFill>
                  <a:schemeClr val="tx1">
                    <a:tint val="75000"/>
                  </a:schemeClr>
                </a:solidFill>
              </a:defRPr>
            </a:lvl1pPr>
          </a:lstStyle>
          <a:p>
            <a:fld id="{C014DD1E-5D91-48A3-AD6D-45FBA980D106}" type="slidenum">
              <a:rPr/>
              <a:pPr/>
              <a:t>‹#›</a:t>
            </a:fld>
            <a:endParaRPr/>
          </a:p>
        </p:txBody>
      </p:sp>
    </p:spTree>
    <p:extLst>
      <p:ext uri="{BB962C8B-B14F-4D97-AF65-F5344CB8AC3E}">
        <p14:creationId xmlns:p14="http://schemas.microsoft.com/office/powerpoint/2010/main" val="13952758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officers@ci-issa.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tyle.mla.org/formatting-paper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5176" y="1355725"/>
            <a:ext cx="8735325" cy="2000251"/>
          </a:xfrm>
        </p:spPr>
        <p:txBody>
          <a:bodyPr/>
          <a:lstStyle/>
          <a:p>
            <a:r>
              <a:rPr lang="en-US" dirty="0"/>
              <a:t>Student Whitepaper Contest</a:t>
            </a:r>
          </a:p>
        </p:txBody>
      </p:sp>
      <p:sp>
        <p:nvSpPr>
          <p:cNvPr id="5" name="Subtitle 4"/>
          <p:cNvSpPr>
            <a:spLocks noGrp="1"/>
          </p:cNvSpPr>
          <p:nvPr>
            <p:ph type="subTitle" idx="1"/>
          </p:nvPr>
        </p:nvSpPr>
        <p:spPr>
          <a:xfrm>
            <a:off x="1625176" y="3387725"/>
            <a:ext cx="8735325" cy="1752600"/>
          </a:xfrm>
        </p:spPr>
        <p:txBody>
          <a:bodyPr>
            <a:normAutofit/>
          </a:bodyPr>
          <a:lstStyle/>
          <a:p>
            <a:r>
              <a:rPr lang="en-US" dirty="0"/>
              <a:t>Central Indiana ISSA chapter</a:t>
            </a:r>
          </a:p>
          <a:p>
            <a:endParaRPr lang="en-US" dirty="0"/>
          </a:p>
          <a:p>
            <a:r>
              <a:rPr lang="en-US" sz="1500" dirty="0"/>
              <a:t>www.ci-issa.org</a:t>
            </a:r>
          </a:p>
          <a:p>
            <a:r>
              <a:rPr lang="en-US" sz="1500" dirty="0"/>
              <a:t>Twitter: @Central_IN_ISSA</a:t>
            </a:r>
          </a:p>
        </p:txBody>
      </p:sp>
      <p:pic>
        <p:nvPicPr>
          <p:cNvPr id="3" name="Picture 2">
            <a:extLst>
              <a:ext uri="{FF2B5EF4-FFF2-40B4-BE49-F238E27FC236}">
                <a16:creationId xmlns:a16="http://schemas.microsoft.com/office/drawing/2014/main" id="{A0830183-903B-4FBB-9267-D3BF71A0D246}"/>
              </a:ext>
            </a:extLst>
          </p:cNvPr>
          <p:cNvPicPr>
            <a:picLocks noChangeAspect="1"/>
          </p:cNvPicPr>
          <p:nvPr/>
        </p:nvPicPr>
        <p:blipFill>
          <a:blip r:embed="rId2"/>
          <a:stretch>
            <a:fillRect/>
          </a:stretch>
        </p:blipFill>
        <p:spPr>
          <a:xfrm>
            <a:off x="6252283" y="0"/>
            <a:ext cx="5936542" cy="2142890"/>
          </a:xfrm>
          <a:prstGeom prst="rect">
            <a:avLst/>
          </a:prstGeom>
        </p:spPr>
      </p:pic>
    </p:spTree>
    <p:extLst>
      <p:ext uri="{BB962C8B-B14F-4D97-AF65-F5344CB8AC3E}">
        <p14:creationId xmlns:p14="http://schemas.microsoft.com/office/powerpoint/2010/main" val="133229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1351" y="544472"/>
            <a:ext cx="11046123" cy="482738"/>
          </a:xfrm>
        </p:spPr>
        <p:txBody>
          <a:bodyPr>
            <a:normAutofit fontScale="90000"/>
          </a:bodyPr>
          <a:lstStyle/>
          <a:p>
            <a:r>
              <a:rPr lang="en-US" dirty="0"/>
              <a:t>Concluding Remarks</a:t>
            </a:r>
          </a:p>
        </p:txBody>
      </p:sp>
      <p:sp>
        <p:nvSpPr>
          <p:cNvPr id="7" name="Content Placeholder 6"/>
          <p:cNvSpPr>
            <a:spLocks noGrp="1"/>
          </p:cNvSpPr>
          <p:nvPr>
            <p:ph idx="1"/>
          </p:nvPr>
        </p:nvSpPr>
        <p:spPr>
          <a:xfrm>
            <a:off x="571351" y="1016628"/>
            <a:ext cx="11314261" cy="5384172"/>
          </a:xfrm>
        </p:spPr>
        <p:txBody>
          <a:bodyPr>
            <a:normAutofit/>
          </a:bodyPr>
          <a:lstStyle/>
          <a:p>
            <a:endParaRPr lang="en-US" sz="2400" dirty="0"/>
          </a:p>
          <a:p>
            <a:r>
              <a:rPr lang="en-US" sz="2400" dirty="0"/>
              <a:t>Please reach out to </a:t>
            </a:r>
            <a:r>
              <a:rPr lang="en-US" sz="2400" dirty="0">
                <a:hlinkClick r:id="rId3"/>
              </a:rPr>
              <a:t>officers@ci-issa.org</a:t>
            </a:r>
            <a:r>
              <a:rPr lang="en-US" sz="2400" dirty="0"/>
              <a:t> with any questions.</a:t>
            </a:r>
          </a:p>
          <a:p>
            <a:endParaRPr lang="en-US" sz="2400" dirty="0"/>
          </a:p>
          <a:p>
            <a:r>
              <a:rPr lang="en-US" sz="2400" dirty="0"/>
              <a:t>Let’s share knowledge and experience, learn from each other and have fun!</a:t>
            </a:r>
          </a:p>
          <a:p>
            <a:pPr lvl="1"/>
            <a:endParaRPr lang="en-US" sz="2000" dirty="0"/>
          </a:p>
        </p:txBody>
      </p:sp>
      <p:pic>
        <p:nvPicPr>
          <p:cNvPr id="4" name="Picture 3">
            <a:extLst>
              <a:ext uri="{FF2B5EF4-FFF2-40B4-BE49-F238E27FC236}">
                <a16:creationId xmlns:a16="http://schemas.microsoft.com/office/drawing/2014/main" id="{BCB68330-0A24-4916-A834-F7D49388E8DB}"/>
              </a:ext>
            </a:extLst>
          </p:cNvPr>
          <p:cNvPicPr>
            <a:picLocks noChangeAspect="1"/>
          </p:cNvPicPr>
          <p:nvPr/>
        </p:nvPicPr>
        <p:blipFill>
          <a:blip r:embed="rId4"/>
          <a:stretch>
            <a:fillRect/>
          </a:stretch>
        </p:blipFill>
        <p:spPr>
          <a:xfrm>
            <a:off x="8389021" y="0"/>
            <a:ext cx="3799804" cy="1371600"/>
          </a:xfrm>
          <a:prstGeom prst="rect">
            <a:avLst/>
          </a:prstGeom>
        </p:spPr>
      </p:pic>
    </p:spTree>
    <p:extLst>
      <p:ext uri="{BB962C8B-B14F-4D97-AF65-F5344CB8AC3E}">
        <p14:creationId xmlns:p14="http://schemas.microsoft.com/office/powerpoint/2010/main" val="313430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1351" y="544472"/>
            <a:ext cx="11046123" cy="482738"/>
          </a:xfrm>
        </p:spPr>
        <p:txBody>
          <a:bodyPr>
            <a:normAutofit fontScale="90000"/>
          </a:bodyPr>
          <a:lstStyle/>
          <a:p>
            <a:r>
              <a:rPr lang="en-US" dirty="0"/>
              <a:t>Contents</a:t>
            </a:r>
          </a:p>
        </p:txBody>
      </p:sp>
      <p:sp>
        <p:nvSpPr>
          <p:cNvPr id="7" name="Content Placeholder 6"/>
          <p:cNvSpPr>
            <a:spLocks noGrp="1"/>
          </p:cNvSpPr>
          <p:nvPr>
            <p:ph idx="1"/>
          </p:nvPr>
        </p:nvSpPr>
        <p:spPr>
          <a:xfrm>
            <a:off x="571351" y="1016628"/>
            <a:ext cx="11046123" cy="5384172"/>
          </a:xfrm>
        </p:spPr>
        <p:txBody>
          <a:bodyPr>
            <a:normAutofit/>
          </a:bodyPr>
          <a:lstStyle/>
          <a:p>
            <a:endParaRPr lang="en-US" sz="2400" b="1" dirty="0"/>
          </a:p>
          <a:p>
            <a:r>
              <a:rPr lang="en-US" sz="2400" b="1" dirty="0"/>
              <a:t>Introduction</a:t>
            </a:r>
          </a:p>
          <a:p>
            <a:r>
              <a:rPr lang="en-US" sz="2400" b="1" dirty="0"/>
              <a:t>Ground rules and expectations</a:t>
            </a:r>
          </a:p>
          <a:p>
            <a:r>
              <a:rPr lang="en-US" sz="2400" b="1" dirty="0"/>
              <a:t>Timing</a:t>
            </a:r>
          </a:p>
          <a:p>
            <a:r>
              <a:rPr lang="en-US" sz="2400" b="1" dirty="0"/>
              <a:t>Judging</a:t>
            </a:r>
          </a:p>
          <a:p>
            <a:r>
              <a:rPr lang="en-US" sz="2400" b="1" dirty="0"/>
              <a:t>Prizes</a:t>
            </a:r>
          </a:p>
          <a:p>
            <a:r>
              <a:rPr lang="en-US" sz="2400" b="1" dirty="0"/>
              <a:t>Concluding Remarks</a:t>
            </a:r>
            <a:endParaRPr lang="en-US" sz="1800" dirty="0"/>
          </a:p>
        </p:txBody>
      </p:sp>
      <p:pic>
        <p:nvPicPr>
          <p:cNvPr id="4" name="Picture 3">
            <a:extLst>
              <a:ext uri="{FF2B5EF4-FFF2-40B4-BE49-F238E27FC236}">
                <a16:creationId xmlns:a16="http://schemas.microsoft.com/office/drawing/2014/main" id="{E63E1884-4901-4AC8-9D64-A8AE22A2CFF8}"/>
              </a:ext>
            </a:extLst>
          </p:cNvPr>
          <p:cNvPicPr>
            <a:picLocks noChangeAspect="1"/>
          </p:cNvPicPr>
          <p:nvPr/>
        </p:nvPicPr>
        <p:blipFill>
          <a:blip r:embed="rId3"/>
          <a:stretch>
            <a:fillRect/>
          </a:stretch>
        </p:blipFill>
        <p:spPr>
          <a:xfrm>
            <a:off x="8389021" y="0"/>
            <a:ext cx="3799804" cy="1371600"/>
          </a:xfrm>
          <a:prstGeom prst="rect">
            <a:avLst/>
          </a:prstGeom>
        </p:spPr>
      </p:pic>
    </p:spTree>
    <p:extLst>
      <p:ext uri="{BB962C8B-B14F-4D97-AF65-F5344CB8AC3E}">
        <p14:creationId xmlns:p14="http://schemas.microsoft.com/office/powerpoint/2010/main" val="306214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1351" y="544472"/>
            <a:ext cx="11046123" cy="482738"/>
          </a:xfrm>
        </p:spPr>
        <p:txBody>
          <a:bodyPr>
            <a:normAutofit fontScale="90000"/>
          </a:bodyPr>
          <a:lstStyle/>
          <a:p>
            <a:r>
              <a:rPr lang="en-US" dirty="0"/>
              <a:t>Introduction</a:t>
            </a:r>
          </a:p>
        </p:txBody>
      </p:sp>
      <p:sp>
        <p:nvSpPr>
          <p:cNvPr id="7" name="Content Placeholder 6"/>
          <p:cNvSpPr>
            <a:spLocks noGrp="1"/>
          </p:cNvSpPr>
          <p:nvPr>
            <p:ph idx="1"/>
          </p:nvPr>
        </p:nvSpPr>
        <p:spPr>
          <a:xfrm>
            <a:off x="571351" y="1016628"/>
            <a:ext cx="11314261" cy="5384172"/>
          </a:xfrm>
        </p:spPr>
        <p:txBody>
          <a:bodyPr>
            <a:normAutofit/>
          </a:bodyPr>
          <a:lstStyle/>
          <a:p>
            <a:endParaRPr lang="en-US" sz="2400" dirty="0"/>
          </a:p>
          <a:p>
            <a:r>
              <a:rPr lang="en-US" sz="2400" dirty="0"/>
              <a:t>The Central Indiana ISSA Chapter in an attempt to engage students studying in the field of information security or a related field invites individuals or teams to submit a whitepaper on a topic related to information security.  </a:t>
            </a:r>
          </a:p>
          <a:p>
            <a:endParaRPr lang="en-US" sz="2400" dirty="0"/>
          </a:p>
          <a:p>
            <a:r>
              <a:rPr lang="en-US" sz="2400" dirty="0"/>
              <a:t>This presentation provides an overview of the competition including expectations, timing, judging, prizes and follow-up.</a:t>
            </a:r>
          </a:p>
          <a:p>
            <a:endParaRPr lang="en-US" sz="2400" dirty="0"/>
          </a:p>
          <a:p>
            <a:r>
              <a:rPr lang="en-US" sz="2400" i="1" dirty="0"/>
              <a:t>The CI-ISSA Chapter is a group of seasoned Information Technology Security Professional’s located in and around Indianapolis, IN, the Crossroads of America. We are committed to knowledge sharing, consulting, educating, and improving information security within the Central Indiana region.</a:t>
            </a:r>
          </a:p>
        </p:txBody>
      </p:sp>
      <p:pic>
        <p:nvPicPr>
          <p:cNvPr id="4" name="Picture 3">
            <a:extLst>
              <a:ext uri="{FF2B5EF4-FFF2-40B4-BE49-F238E27FC236}">
                <a16:creationId xmlns:a16="http://schemas.microsoft.com/office/drawing/2014/main" id="{D8A5FC1A-1A5A-449F-81EC-BDEB1B65E9AE}"/>
              </a:ext>
            </a:extLst>
          </p:cNvPr>
          <p:cNvPicPr>
            <a:picLocks noChangeAspect="1"/>
          </p:cNvPicPr>
          <p:nvPr/>
        </p:nvPicPr>
        <p:blipFill>
          <a:blip r:embed="rId3"/>
          <a:stretch>
            <a:fillRect/>
          </a:stretch>
        </p:blipFill>
        <p:spPr>
          <a:xfrm>
            <a:off x="8389021" y="0"/>
            <a:ext cx="3799804" cy="1371600"/>
          </a:xfrm>
          <a:prstGeom prst="rect">
            <a:avLst/>
          </a:prstGeom>
        </p:spPr>
      </p:pic>
    </p:spTree>
    <p:extLst>
      <p:ext uri="{BB962C8B-B14F-4D97-AF65-F5344CB8AC3E}">
        <p14:creationId xmlns:p14="http://schemas.microsoft.com/office/powerpoint/2010/main" val="341981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1351" y="544472"/>
            <a:ext cx="11046123" cy="482738"/>
          </a:xfrm>
        </p:spPr>
        <p:txBody>
          <a:bodyPr>
            <a:normAutofit fontScale="90000"/>
          </a:bodyPr>
          <a:lstStyle/>
          <a:p>
            <a:r>
              <a:rPr lang="en-US" dirty="0"/>
              <a:t>Our Mission</a:t>
            </a:r>
          </a:p>
        </p:txBody>
      </p:sp>
      <p:sp>
        <p:nvSpPr>
          <p:cNvPr id="7" name="Content Placeholder 6"/>
          <p:cNvSpPr>
            <a:spLocks noGrp="1"/>
          </p:cNvSpPr>
          <p:nvPr>
            <p:ph idx="1"/>
          </p:nvPr>
        </p:nvSpPr>
        <p:spPr>
          <a:xfrm>
            <a:off x="571351" y="1016628"/>
            <a:ext cx="11314261" cy="5384172"/>
          </a:xfrm>
        </p:spPr>
        <p:txBody>
          <a:bodyPr>
            <a:normAutofit fontScale="92500" lnSpcReduction="20000"/>
          </a:bodyPr>
          <a:lstStyle/>
          <a:p>
            <a:endParaRPr lang="en-US" sz="2400" i="1" dirty="0"/>
          </a:p>
          <a:p>
            <a:r>
              <a:rPr lang="en-US" sz="2400" dirty="0"/>
              <a:t>The CI-ISSA Chapter is a group of seasoned Information Technology Security Professional’s located in and around Indianapolis, IN, the Crossroads of America. We are committed to knowledge sharing, consulting, educating, and improving information security within the Central Indiana region.</a:t>
            </a:r>
          </a:p>
          <a:p>
            <a:r>
              <a:rPr lang="en-US" sz="2400" dirty="0"/>
              <a:t>The mission of the Central Indiana ISSA Chapter is:</a:t>
            </a:r>
          </a:p>
          <a:p>
            <a:pPr lvl="2"/>
            <a:r>
              <a:rPr lang="en-US" sz="1600" dirty="0"/>
              <a:t>To provide a local forum for Security Professionals to meet and share knowledge through presentations, open discussion, training sessions, and conferences.</a:t>
            </a:r>
          </a:p>
          <a:p>
            <a:pPr lvl="2"/>
            <a:r>
              <a:rPr lang="en-US" sz="1600" dirty="0"/>
              <a:t>To encourage friendly and free dialogue promoting the exchange of security methods, practices, case studies, and problem solving techniques.</a:t>
            </a:r>
          </a:p>
          <a:p>
            <a:pPr lvl="2"/>
            <a:r>
              <a:rPr lang="en-US" sz="1600" dirty="0"/>
              <a:t>To provide for the professional development of security professionals through meetings, conferences, training sessions, etc.</a:t>
            </a:r>
          </a:p>
          <a:p>
            <a:pPr lvl="2"/>
            <a:r>
              <a:rPr lang="en-US" sz="1600" dirty="0"/>
              <a:t>To promote career growth for security professionals through networking opportunities and job postings.</a:t>
            </a:r>
          </a:p>
          <a:p>
            <a:pPr lvl="2"/>
            <a:r>
              <a:rPr lang="en-US" sz="1600" dirty="0"/>
              <a:t>To further enhance the effectiveness of the organization through community outreach and relationships with local related organizations.</a:t>
            </a:r>
          </a:p>
          <a:p>
            <a:r>
              <a:rPr lang="en-US" sz="2400" dirty="0"/>
              <a:t>The Central Indiana ISSA Chapter supports the primary goal of the ISSA to promote management practices that will ensure the confidentiality, integrity and availability of information resources. The ISSA facilitates interaction and education to create a more successful environment for global information systems security and for the professionals involved.</a:t>
            </a:r>
          </a:p>
        </p:txBody>
      </p:sp>
      <p:pic>
        <p:nvPicPr>
          <p:cNvPr id="5" name="Picture 4">
            <a:extLst>
              <a:ext uri="{FF2B5EF4-FFF2-40B4-BE49-F238E27FC236}">
                <a16:creationId xmlns:a16="http://schemas.microsoft.com/office/drawing/2014/main" id="{65441290-AB98-4D4E-8DEF-534AEBA64024}"/>
              </a:ext>
            </a:extLst>
          </p:cNvPr>
          <p:cNvPicPr>
            <a:picLocks noChangeAspect="1"/>
          </p:cNvPicPr>
          <p:nvPr/>
        </p:nvPicPr>
        <p:blipFill>
          <a:blip r:embed="rId3"/>
          <a:stretch>
            <a:fillRect/>
          </a:stretch>
        </p:blipFill>
        <p:spPr>
          <a:xfrm>
            <a:off x="8389021" y="0"/>
            <a:ext cx="3799804" cy="1371600"/>
          </a:xfrm>
          <a:prstGeom prst="rect">
            <a:avLst/>
          </a:prstGeom>
        </p:spPr>
      </p:pic>
    </p:spTree>
    <p:extLst>
      <p:ext uri="{BB962C8B-B14F-4D97-AF65-F5344CB8AC3E}">
        <p14:creationId xmlns:p14="http://schemas.microsoft.com/office/powerpoint/2010/main" val="347905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1351" y="544472"/>
            <a:ext cx="11046123" cy="482738"/>
          </a:xfrm>
        </p:spPr>
        <p:txBody>
          <a:bodyPr>
            <a:normAutofit fontScale="90000"/>
          </a:bodyPr>
          <a:lstStyle/>
          <a:p>
            <a:r>
              <a:rPr lang="en-US" dirty="0"/>
              <a:t>Ground Rules and Expectations</a:t>
            </a:r>
          </a:p>
        </p:txBody>
      </p:sp>
      <p:sp>
        <p:nvSpPr>
          <p:cNvPr id="7" name="Content Placeholder 6"/>
          <p:cNvSpPr>
            <a:spLocks noGrp="1"/>
          </p:cNvSpPr>
          <p:nvPr>
            <p:ph idx="1"/>
          </p:nvPr>
        </p:nvSpPr>
        <p:spPr>
          <a:xfrm>
            <a:off x="571351" y="1016628"/>
            <a:ext cx="11314261" cy="5384172"/>
          </a:xfrm>
        </p:spPr>
        <p:txBody>
          <a:bodyPr>
            <a:normAutofit/>
          </a:bodyPr>
          <a:lstStyle/>
          <a:p>
            <a:endParaRPr lang="en-US" sz="2400" dirty="0"/>
          </a:p>
          <a:p>
            <a:r>
              <a:rPr lang="en-US" sz="2400" i="1" dirty="0"/>
              <a:t>A white paper is a report or guide that informs readers concisely about a complex issue and presents the issuing body's philosophy on the matter. It is meant to help readers understand an issue, solve a problem, or make a decision.  </a:t>
            </a:r>
            <a:r>
              <a:rPr lang="en-US" sz="1800" i="1" dirty="0"/>
              <a:t>~Wikipedia </a:t>
            </a:r>
            <a:endParaRPr lang="en-US" sz="2400" dirty="0"/>
          </a:p>
          <a:p>
            <a:r>
              <a:rPr lang="en-US" sz="2400" dirty="0"/>
              <a:t>We expect submitted white papers to </a:t>
            </a:r>
            <a:r>
              <a:rPr lang="en-US" sz="2400" u="sng" dirty="0"/>
              <a:t>explore information security challenges that exist or are emerging within the technical, geopolitical or policy landscape</a:t>
            </a:r>
            <a:r>
              <a:rPr lang="en-US" sz="2400" dirty="0"/>
              <a:t>.</a:t>
            </a:r>
          </a:p>
          <a:p>
            <a:pPr lvl="1"/>
            <a:r>
              <a:rPr lang="en-US" sz="2000" dirty="0"/>
              <a:t>Identify and describe the issue, opportunity or challenge.</a:t>
            </a:r>
          </a:p>
          <a:p>
            <a:pPr lvl="1"/>
            <a:r>
              <a:rPr lang="en-US" sz="2000" dirty="0"/>
              <a:t>Propose and compare potential solutions and identify your recommended solution.</a:t>
            </a:r>
          </a:p>
          <a:p>
            <a:pPr lvl="1"/>
            <a:r>
              <a:rPr lang="en-US" sz="2000" dirty="0"/>
              <a:t>Describe why your recommended solution should be considered.</a:t>
            </a:r>
          </a:p>
          <a:p>
            <a:pPr lvl="2"/>
            <a:r>
              <a:rPr lang="en-US" sz="1600" dirty="0"/>
              <a:t>What are the risks, assumptions, constraints, limitations and tradeoffs?</a:t>
            </a:r>
          </a:p>
          <a:p>
            <a:pPr lvl="1"/>
            <a:r>
              <a:rPr lang="en-US" sz="2000" dirty="0"/>
              <a:t>Provide supporting evidence and references.</a:t>
            </a:r>
          </a:p>
          <a:p>
            <a:r>
              <a:rPr lang="en-US" sz="2400" dirty="0"/>
              <a:t>NOTE: Please recognize and omit or obfuscate sensitive information.</a:t>
            </a:r>
          </a:p>
        </p:txBody>
      </p:sp>
      <p:pic>
        <p:nvPicPr>
          <p:cNvPr id="4" name="Picture 3">
            <a:extLst>
              <a:ext uri="{FF2B5EF4-FFF2-40B4-BE49-F238E27FC236}">
                <a16:creationId xmlns:a16="http://schemas.microsoft.com/office/drawing/2014/main" id="{33A0BE16-26D5-4B70-A86D-C002A29C131F}"/>
              </a:ext>
            </a:extLst>
          </p:cNvPr>
          <p:cNvPicPr>
            <a:picLocks noChangeAspect="1"/>
          </p:cNvPicPr>
          <p:nvPr/>
        </p:nvPicPr>
        <p:blipFill>
          <a:blip r:embed="rId3"/>
          <a:stretch>
            <a:fillRect/>
          </a:stretch>
        </p:blipFill>
        <p:spPr>
          <a:xfrm>
            <a:off x="8389021" y="0"/>
            <a:ext cx="3799804" cy="1371600"/>
          </a:xfrm>
          <a:prstGeom prst="rect">
            <a:avLst/>
          </a:prstGeom>
        </p:spPr>
      </p:pic>
    </p:spTree>
    <p:extLst>
      <p:ext uri="{BB962C8B-B14F-4D97-AF65-F5344CB8AC3E}">
        <p14:creationId xmlns:p14="http://schemas.microsoft.com/office/powerpoint/2010/main" val="1142155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1351" y="544472"/>
            <a:ext cx="11046123" cy="482738"/>
          </a:xfrm>
        </p:spPr>
        <p:txBody>
          <a:bodyPr>
            <a:normAutofit fontScale="90000"/>
          </a:bodyPr>
          <a:lstStyle/>
          <a:p>
            <a:r>
              <a:rPr lang="en-US" dirty="0"/>
              <a:t>Ground Rules and Expectations </a:t>
            </a:r>
            <a:r>
              <a:rPr lang="en-US" sz="1800" dirty="0"/>
              <a:t>(cont’d)</a:t>
            </a:r>
            <a:endParaRPr lang="en-US" dirty="0"/>
          </a:p>
        </p:txBody>
      </p:sp>
      <p:sp>
        <p:nvSpPr>
          <p:cNvPr id="7" name="Content Placeholder 6"/>
          <p:cNvSpPr>
            <a:spLocks noGrp="1"/>
          </p:cNvSpPr>
          <p:nvPr>
            <p:ph idx="1"/>
          </p:nvPr>
        </p:nvSpPr>
        <p:spPr>
          <a:xfrm>
            <a:off x="571351" y="1016628"/>
            <a:ext cx="11314261" cy="5384172"/>
          </a:xfrm>
        </p:spPr>
        <p:txBody>
          <a:bodyPr>
            <a:normAutofit fontScale="92500" lnSpcReduction="10000"/>
          </a:bodyPr>
          <a:lstStyle/>
          <a:p>
            <a:endParaRPr lang="en-US" sz="2400" dirty="0"/>
          </a:p>
          <a:p>
            <a:r>
              <a:rPr lang="en-US" sz="2400" dirty="0"/>
              <a:t>Authorship</a:t>
            </a:r>
          </a:p>
          <a:p>
            <a:pPr lvl="1"/>
            <a:r>
              <a:rPr lang="en-US" sz="2000" dirty="0"/>
              <a:t>The work must be original.  All references and supporting evidence must be properly cited.</a:t>
            </a:r>
          </a:p>
          <a:p>
            <a:pPr lvl="2"/>
            <a:r>
              <a:rPr lang="en-US" sz="1600" dirty="0"/>
              <a:t>Failure to cite sources will be considered plagiarism.</a:t>
            </a:r>
          </a:p>
          <a:p>
            <a:pPr lvl="1"/>
            <a:r>
              <a:rPr lang="en-US" sz="2000" dirty="0"/>
              <a:t>The number of authors should not exceed 4.</a:t>
            </a:r>
          </a:p>
          <a:p>
            <a:pPr lvl="1"/>
            <a:r>
              <a:rPr lang="en-US" sz="2000" dirty="0"/>
              <a:t>All authors must be students (status will be reviewed).</a:t>
            </a:r>
          </a:p>
          <a:p>
            <a:pPr lvl="1"/>
            <a:r>
              <a:rPr lang="en-US" sz="2000" dirty="0"/>
              <a:t>All authors must be from the Central Indiana region.</a:t>
            </a:r>
          </a:p>
          <a:p>
            <a:pPr lvl="1"/>
            <a:endParaRPr lang="en-US" sz="2000" dirty="0"/>
          </a:p>
          <a:p>
            <a:r>
              <a:rPr lang="en-US" sz="2400" dirty="0"/>
              <a:t>Format</a:t>
            </a:r>
          </a:p>
          <a:p>
            <a:pPr lvl="1"/>
            <a:r>
              <a:rPr lang="en-US" sz="2000" dirty="0"/>
              <a:t>Cover page: Title, name and contact information for author(s) and abstract</a:t>
            </a:r>
          </a:p>
          <a:p>
            <a:pPr lvl="1"/>
            <a:r>
              <a:rPr lang="en-US" sz="2000" dirty="0"/>
              <a:t>Abstract: 1 to 2 paragraphs (200 – 300 words)</a:t>
            </a:r>
          </a:p>
          <a:p>
            <a:pPr lvl="1"/>
            <a:r>
              <a:rPr lang="en-US" sz="2000" dirty="0"/>
              <a:t>Body: minimum of 3 pages</a:t>
            </a:r>
          </a:p>
          <a:p>
            <a:pPr lvl="1"/>
            <a:r>
              <a:rPr lang="en-US" sz="2000" dirty="0"/>
              <a:t>References</a:t>
            </a:r>
          </a:p>
          <a:p>
            <a:pPr lvl="1"/>
            <a:r>
              <a:rPr lang="en-US" sz="2000" dirty="0"/>
              <a:t>Submit as PDF</a:t>
            </a:r>
          </a:p>
          <a:p>
            <a:pPr lvl="1"/>
            <a:r>
              <a:rPr lang="en-US" sz="2000" dirty="0"/>
              <a:t>Adhere to Modern Language Association (MLA) formatting </a:t>
            </a:r>
            <a:r>
              <a:rPr lang="en-US" sz="1500" dirty="0"/>
              <a:t>(</a:t>
            </a:r>
            <a:r>
              <a:rPr lang="en-US" sz="1500" dirty="0">
                <a:hlinkClick r:id="rId3"/>
              </a:rPr>
              <a:t>https://style.mla.org/formatting-papers/</a:t>
            </a:r>
            <a:r>
              <a:rPr lang="en-US" sz="1500" dirty="0"/>
              <a:t>) </a:t>
            </a:r>
            <a:endParaRPr lang="en-US" sz="2000" dirty="0"/>
          </a:p>
        </p:txBody>
      </p:sp>
      <p:pic>
        <p:nvPicPr>
          <p:cNvPr id="4" name="Picture 3">
            <a:extLst>
              <a:ext uri="{FF2B5EF4-FFF2-40B4-BE49-F238E27FC236}">
                <a16:creationId xmlns:a16="http://schemas.microsoft.com/office/drawing/2014/main" id="{50408B83-7EFD-4B3A-9870-2A0549A6739C}"/>
              </a:ext>
            </a:extLst>
          </p:cNvPr>
          <p:cNvPicPr>
            <a:picLocks noChangeAspect="1"/>
          </p:cNvPicPr>
          <p:nvPr/>
        </p:nvPicPr>
        <p:blipFill>
          <a:blip r:embed="rId4"/>
          <a:stretch>
            <a:fillRect/>
          </a:stretch>
        </p:blipFill>
        <p:spPr>
          <a:xfrm>
            <a:off x="8389021" y="0"/>
            <a:ext cx="3799804" cy="1371600"/>
          </a:xfrm>
          <a:prstGeom prst="rect">
            <a:avLst/>
          </a:prstGeom>
        </p:spPr>
      </p:pic>
    </p:spTree>
    <p:extLst>
      <p:ext uri="{BB962C8B-B14F-4D97-AF65-F5344CB8AC3E}">
        <p14:creationId xmlns:p14="http://schemas.microsoft.com/office/powerpoint/2010/main" val="3132881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1351" y="544472"/>
            <a:ext cx="11046123" cy="482738"/>
          </a:xfrm>
        </p:spPr>
        <p:txBody>
          <a:bodyPr>
            <a:normAutofit fontScale="90000"/>
          </a:bodyPr>
          <a:lstStyle/>
          <a:p>
            <a:r>
              <a:rPr lang="en-US" dirty="0"/>
              <a:t>Timing</a:t>
            </a:r>
          </a:p>
        </p:txBody>
      </p:sp>
      <p:sp>
        <p:nvSpPr>
          <p:cNvPr id="7" name="Content Placeholder 6"/>
          <p:cNvSpPr>
            <a:spLocks noGrp="1"/>
          </p:cNvSpPr>
          <p:nvPr>
            <p:ph idx="1"/>
          </p:nvPr>
        </p:nvSpPr>
        <p:spPr>
          <a:xfrm>
            <a:off x="571351" y="1016628"/>
            <a:ext cx="11314261" cy="5384172"/>
          </a:xfrm>
        </p:spPr>
        <p:txBody>
          <a:bodyPr>
            <a:normAutofit/>
          </a:bodyPr>
          <a:lstStyle/>
          <a:p>
            <a:endParaRPr lang="en-US" sz="2400" dirty="0"/>
          </a:p>
          <a:p>
            <a:r>
              <a:rPr lang="en-US" sz="2400" dirty="0"/>
              <a:t>Present and communicate at CI-ISSA meeting: 13 May 2021</a:t>
            </a:r>
          </a:p>
          <a:p>
            <a:r>
              <a:rPr lang="en-US" sz="2400" dirty="0"/>
              <a:t>Papers due: Friday, 13 Sep 2021</a:t>
            </a:r>
          </a:p>
          <a:p>
            <a:r>
              <a:rPr lang="en-US" sz="2400" dirty="0"/>
              <a:t>Winners announced at CI-ISSA meeting: 09 Oct 2021</a:t>
            </a:r>
          </a:p>
          <a:p>
            <a:endParaRPr lang="en-US" sz="2400" dirty="0"/>
          </a:p>
          <a:p>
            <a:pPr lvl="1"/>
            <a:endParaRPr lang="en-US" sz="2000" dirty="0"/>
          </a:p>
        </p:txBody>
      </p:sp>
      <p:pic>
        <p:nvPicPr>
          <p:cNvPr id="4" name="Picture 3">
            <a:extLst>
              <a:ext uri="{FF2B5EF4-FFF2-40B4-BE49-F238E27FC236}">
                <a16:creationId xmlns:a16="http://schemas.microsoft.com/office/drawing/2014/main" id="{E6BDF387-7FD1-44FD-A6AF-B428C6F825BF}"/>
              </a:ext>
            </a:extLst>
          </p:cNvPr>
          <p:cNvPicPr>
            <a:picLocks noChangeAspect="1"/>
          </p:cNvPicPr>
          <p:nvPr/>
        </p:nvPicPr>
        <p:blipFill>
          <a:blip r:embed="rId3"/>
          <a:stretch>
            <a:fillRect/>
          </a:stretch>
        </p:blipFill>
        <p:spPr>
          <a:xfrm>
            <a:off x="8389021" y="0"/>
            <a:ext cx="3799804" cy="1371600"/>
          </a:xfrm>
          <a:prstGeom prst="rect">
            <a:avLst/>
          </a:prstGeom>
        </p:spPr>
      </p:pic>
    </p:spTree>
    <p:extLst>
      <p:ext uri="{BB962C8B-B14F-4D97-AF65-F5344CB8AC3E}">
        <p14:creationId xmlns:p14="http://schemas.microsoft.com/office/powerpoint/2010/main" val="2517081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1351" y="544472"/>
            <a:ext cx="11046123" cy="482738"/>
          </a:xfrm>
        </p:spPr>
        <p:txBody>
          <a:bodyPr>
            <a:normAutofit fontScale="90000"/>
          </a:bodyPr>
          <a:lstStyle/>
          <a:p>
            <a:r>
              <a:rPr lang="en-US" dirty="0"/>
              <a:t>Judging</a:t>
            </a:r>
          </a:p>
        </p:txBody>
      </p:sp>
      <p:sp>
        <p:nvSpPr>
          <p:cNvPr id="7" name="Content Placeholder 6"/>
          <p:cNvSpPr>
            <a:spLocks noGrp="1"/>
          </p:cNvSpPr>
          <p:nvPr>
            <p:ph idx="1"/>
          </p:nvPr>
        </p:nvSpPr>
        <p:spPr>
          <a:xfrm>
            <a:off x="571351" y="1016628"/>
            <a:ext cx="11314261" cy="5384172"/>
          </a:xfrm>
        </p:spPr>
        <p:txBody>
          <a:bodyPr>
            <a:normAutofit/>
          </a:bodyPr>
          <a:lstStyle/>
          <a:p>
            <a:endParaRPr lang="en-US" sz="2400" dirty="0"/>
          </a:p>
          <a:p>
            <a:r>
              <a:rPr lang="en-US" sz="2400" dirty="0"/>
              <a:t>All submissions will be evaluated by a panel consisting of CI-ISSA board members and other experienced members.</a:t>
            </a:r>
          </a:p>
          <a:p>
            <a:r>
              <a:rPr lang="en-US" sz="2400" dirty="0"/>
              <a:t>Judging criteria will include but not be limited to:</a:t>
            </a:r>
          </a:p>
          <a:p>
            <a:pPr lvl="1"/>
            <a:r>
              <a:rPr lang="en-US" sz="2000" dirty="0"/>
              <a:t>Technical Quality: Research, analysis, interpretation and relevance of topic and main points  (75%)</a:t>
            </a:r>
          </a:p>
          <a:p>
            <a:pPr lvl="1"/>
            <a:r>
              <a:rPr lang="en-US" sz="2000" dirty="0"/>
              <a:t>Reference Quality: Supporting evidence, references, citations  (10%)</a:t>
            </a:r>
          </a:p>
          <a:p>
            <a:pPr lvl="1"/>
            <a:r>
              <a:rPr lang="en-US" sz="2000" dirty="0"/>
              <a:t>Presentation Quality: Grammar, clarity, format  (15%)</a:t>
            </a:r>
          </a:p>
          <a:p>
            <a:pPr lvl="1"/>
            <a:endParaRPr lang="en-US" sz="2000" dirty="0"/>
          </a:p>
          <a:p>
            <a:endParaRPr lang="en-US" sz="2400" dirty="0"/>
          </a:p>
          <a:p>
            <a:pPr lvl="1"/>
            <a:endParaRPr lang="en-US" sz="2000" dirty="0"/>
          </a:p>
        </p:txBody>
      </p:sp>
      <p:pic>
        <p:nvPicPr>
          <p:cNvPr id="4" name="Picture 3">
            <a:extLst>
              <a:ext uri="{FF2B5EF4-FFF2-40B4-BE49-F238E27FC236}">
                <a16:creationId xmlns:a16="http://schemas.microsoft.com/office/drawing/2014/main" id="{0E7004E2-57AA-482A-BD0C-74F9CB40462F}"/>
              </a:ext>
            </a:extLst>
          </p:cNvPr>
          <p:cNvPicPr>
            <a:picLocks noChangeAspect="1"/>
          </p:cNvPicPr>
          <p:nvPr/>
        </p:nvPicPr>
        <p:blipFill>
          <a:blip r:embed="rId3"/>
          <a:stretch>
            <a:fillRect/>
          </a:stretch>
        </p:blipFill>
        <p:spPr>
          <a:xfrm>
            <a:off x="8389021" y="0"/>
            <a:ext cx="3799804" cy="1371600"/>
          </a:xfrm>
          <a:prstGeom prst="rect">
            <a:avLst/>
          </a:prstGeom>
        </p:spPr>
      </p:pic>
    </p:spTree>
    <p:extLst>
      <p:ext uri="{BB962C8B-B14F-4D97-AF65-F5344CB8AC3E}">
        <p14:creationId xmlns:p14="http://schemas.microsoft.com/office/powerpoint/2010/main" val="225042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1351" y="544472"/>
            <a:ext cx="11046123" cy="482738"/>
          </a:xfrm>
        </p:spPr>
        <p:txBody>
          <a:bodyPr>
            <a:normAutofit fontScale="90000"/>
          </a:bodyPr>
          <a:lstStyle/>
          <a:p>
            <a:r>
              <a:rPr lang="en-US" dirty="0"/>
              <a:t>Prizes</a:t>
            </a:r>
          </a:p>
        </p:txBody>
      </p:sp>
      <p:sp>
        <p:nvSpPr>
          <p:cNvPr id="7" name="Content Placeholder 6"/>
          <p:cNvSpPr>
            <a:spLocks noGrp="1"/>
          </p:cNvSpPr>
          <p:nvPr>
            <p:ph idx="1"/>
          </p:nvPr>
        </p:nvSpPr>
        <p:spPr>
          <a:xfrm>
            <a:off x="571351" y="1016628"/>
            <a:ext cx="11314261" cy="5384172"/>
          </a:xfrm>
        </p:spPr>
        <p:txBody>
          <a:bodyPr>
            <a:normAutofit/>
          </a:bodyPr>
          <a:lstStyle/>
          <a:p>
            <a:endParaRPr lang="en-US" sz="2400" dirty="0"/>
          </a:p>
          <a:p>
            <a:r>
              <a:rPr lang="en-US" sz="2400" dirty="0"/>
              <a:t>1</a:t>
            </a:r>
            <a:r>
              <a:rPr lang="en-US" sz="2400" baseline="30000" dirty="0"/>
              <a:t>st</a:t>
            </a:r>
            <a:r>
              <a:rPr lang="en-US" sz="2400" dirty="0"/>
              <a:t> Place: $500</a:t>
            </a:r>
          </a:p>
          <a:p>
            <a:r>
              <a:rPr lang="en-US" sz="2400" dirty="0"/>
              <a:t>2</a:t>
            </a:r>
            <a:r>
              <a:rPr lang="en-US" sz="2400" baseline="30000" dirty="0"/>
              <a:t>nd</a:t>
            </a:r>
            <a:r>
              <a:rPr lang="en-US" sz="2400" dirty="0"/>
              <a:t> Place: $375</a:t>
            </a:r>
          </a:p>
          <a:p>
            <a:r>
              <a:rPr lang="en-US" sz="2400" dirty="0"/>
              <a:t>3</a:t>
            </a:r>
            <a:r>
              <a:rPr lang="en-US" sz="2400" baseline="30000" dirty="0"/>
              <a:t>rd</a:t>
            </a:r>
            <a:r>
              <a:rPr lang="en-US" sz="2400" dirty="0"/>
              <a:t> Place: $250</a:t>
            </a:r>
          </a:p>
          <a:p>
            <a:r>
              <a:rPr lang="en-US" sz="2400" dirty="0"/>
              <a:t>All qualifying papers, per the judges’ opinions, will be awarded a one-year student membership to the most-exclusive Central Indiana ISSA security group.</a:t>
            </a:r>
          </a:p>
          <a:p>
            <a:endParaRPr lang="en-US" sz="2400" dirty="0"/>
          </a:p>
          <a:p>
            <a:r>
              <a:rPr lang="en-US" sz="2400" dirty="0"/>
              <a:t>Some authors may be invited to present their paper during a future CI-ISSA meeting.</a:t>
            </a:r>
          </a:p>
          <a:p>
            <a:endParaRPr lang="en-US" sz="2400" dirty="0"/>
          </a:p>
          <a:p>
            <a:endParaRPr lang="en-US" sz="2400" dirty="0"/>
          </a:p>
        </p:txBody>
      </p:sp>
      <p:pic>
        <p:nvPicPr>
          <p:cNvPr id="4" name="Picture 3">
            <a:extLst>
              <a:ext uri="{FF2B5EF4-FFF2-40B4-BE49-F238E27FC236}">
                <a16:creationId xmlns:a16="http://schemas.microsoft.com/office/drawing/2014/main" id="{D19B1E47-469B-4E3A-86D1-7847B89F0AF1}"/>
              </a:ext>
            </a:extLst>
          </p:cNvPr>
          <p:cNvPicPr>
            <a:picLocks noChangeAspect="1"/>
          </p:cNvPicPr>
          <p:nvPr/>
        </p:nvPicPr>
        <p:blipFill>
          <a:blip r:embed="rId3"/>
          <a:stretch>
            <a:fillRect/>
          </a:stretch>
        </p:blipFill>
        <p:spPr>
          <a:xfrm>
            <a:off x="8389021" y="0"/>
            <a:ext cx="3799804" cy="1371600"/>
          </a:xfrm>
          <a:prstGeom prst="rect">
            <a:avLst/>
          </a:prstGeom>
        </p:spPr>
      </p:pic>
    </p:spTree>
    <p:extLst>
      <p:ext uri="{BB962C8B-B14F-4D97-AF65-F5344CB8AC3E}">
        <p14:creationId xmlns:p14="http://schemas.microsoft.com/office/powerpoint/2010/main" val="173327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ch 16x9">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extLst>
    <a:ext uri="{05A4C25C-085E-4340-85A3-A5531E510DB2}">
      <thm15:themeFamily xmlns:thm15="http://schemas.microsoft.com/office/thememl/2012/main" name="TF02787990.potx" id="{BDB9CD5E-36EC-45F3-B87D-6D062B8A3823}" vid="{51682E2F-7C85-4D6F-AD40-072EFC83910D}"/>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Triple circuit lines presentation (widescreen)</Template>
  <TotalTime>14031</TotalTime>
  <Words>794</Words>
  <Application>Microsoft Office PowerPoint</Application>
  <PresentationFormat>Custom</PresentationFormat>
  <Paragraphs>91</Paragraphs>
  <Slides>10</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Tech 16x9</vt:lpstr>
      <vt:lpstr>Student Whitepaper Contest</vt:lpstr>
      <vt:lpstr>Contents</vt:lpstr>
      <vt:lpstr>Introduction</vt:lpstr>
      <vt:lpstr>Our Mission</vt:lpstr>
      <vt:lpstr>Ground Rules and Expectations</vt:lpstr>
      <vt:lpstr>Ground Rules and Expectations (cont’d)</vt:lpstr>
      <vt:lpstr>Timing</vt:lpstr>
      <vt:lpstr>Judging</vt:lpstr>
      <vt:lpstr>Prizes</vt:lpstr>
      <vt:lpstr>Concluding Remarks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Supply-Chain Security</dc:title>
  <dc:creator>Sipes, Bob</dc:creator>
  <cp:lastModifiedBy>Fred Zanto</cp:lastModifiedBy>
  <cp:revision>61</cp:revision>
  <dcterms:created xsi:type="dcterms:W3CDTF">2021-01-11T21:08:19Z</dcterms:created>
  <dcterms:modified xsi:type="dcterms:W3CDTF">2021-07-19T23:43:41Z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